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4" r:id="rId4"/>
    <p:sldId id="267" r:id="rId5"/>
    <p:sldId id="257" r:id="rId6"/>
    <p:sldId id="258" r:id="rId7"/>
    <p:sldId id="259" r:id="rId8"/>
    <p:sldId id="260" r:id="rId9"/>
    <p:sldId id="261" r:id="rId10"/>
    <p:sldId id="268" r:id="rId11"/>
    <p:sldId id="269" r:id="rId12"/>
    <p:sldId id="262" r:id="rId13"/>
    <p:sldId id="263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RSE consultation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2019/2020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69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418" y="411480"/>
            <a:ext cx="5559182" cy="402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600" y="2733516"/>
            <a:ext cx="5868311" cy="34013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32320" y="411480"/>
            <a:ext cx="41409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Images are representative of a range of normal people, with puberty-related skin and all sorts of hair cuts!</a:t>
            </a:r>
          </a:p>
          <a:p>
            <a:endParaRPr lang="en-GB" dirty="0"/>
          </a:p>
          <a:p>
            <a:r>
              <a:rPr lang="en-GB" dirty="0" smtClean="0"/>
              <a:t>The images also show people who are differently able, and that ANYONE can be in the wrong.</a:t>
            </a:r>
          </a:p>
        </p:txBody>
      </p:sp>
    </p:spTree>
    <p:extLst>
      <p:ext uri="{BB962C8B-B14F-4D97-AF65-F5344CB8AC3E}">
        <p14:creationId xmlns:p14="http://schemas.microsoft.com/office/powerpoint/2010/main" val="21889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340" y="414337"/>
            <a:ext cx="8374380" cy="567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8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Boys/girls/SEN?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Inclusive of all, at the appropriate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Dissipates problems of gender or sexuality, as teaching caters for 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Helps to create open discussion across sexes – some single parents families can find some discussions more difficult depending on the sex of the child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Specific boy/girl talks for questions and clarification, though children very rarely feel differently about asking in front of girls or boys.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Consent does not depend on gender or sex. By teaching all together, it re enforces the equality of message.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Consent and content also applies to those who are differently able or have SEN. Some children may need content adjusted to be stage appropriate.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7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Keeping people safe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Questions can be anonymous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Questions are impersonal and can be hypothetical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We have vocabulary guides for staff to work with to ensure we have the correct and appropriate vocabulary for these lessons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Safeguarding principles are still at the heart of school – this is made very clear to children – so disclosure or concern is managed in the same way as it would be outside of RSE.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242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things are pertinent for your child?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starters: sexeducationforum.org.uk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- 78% of parents want primary schools to teach their children about the difference between safe and unwanted touch and how to speak up if someone treats them </a:t>
            </a:r>
            <a:r>
              <a:rPr lang="en-GB" sz="2800" dirty="0" smtClean="0"/>
              <a:t>inappropriately</a:t>
            </a:r>
          </a:p>
          <a:p>
            <a:r>
              <a:rPr lang="en-GB" sz="2800" dirty="0"/>
              <a:t>- 72% of parents think primary schools should teach children about what to do if they find pictures showing private parts of the body online or are asked to send them.</a:t>
            </a:r>
            <a:endParaRPr lang="en-GB" sz="2800" dirty="0" smtClean="0"/>
          </a:p>
          <a:p>
            <a:r>
              <a:rPr lang="en-GB" sz="2800" dirty="0"/>
              <a:t>- 92% of parents support the teaching of PSHE education (which includes lessons about staying safe from abuse) in all schools (</a:t>
            </a:r>
            <a:r>
              <a:rPr lang="en-GB" sz="2800" dirty="0" err="1"/>
              <a:t>YouGov</a:t>
            </a:r>
            <a:r>
              <a:rPr lang="en-GB" sz="2800" dirty="0"/>
              <a:t> poll, PSHE Association, 2016)</a:t>
            </a:r>
          </a:p>
          <a:p>
            <a:endParaRPr lang="en-GB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302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starters: sexeducationforum.org.uk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i="1" dirty="0" smtClean="0"/>
              <a:t>“…research </a:t>
            </a:r>
            <a:r>
              <a:rPr lang="en-GB" sz="2800" i="1" dirty="0"/>
              <a:t>tells us that children and young people want their parents to be their primary educator in this field</a:t>
            </a:r>
            <a:r>
              <a:rPr lang="en-GB" sz="2800" i="1" dirty="0" smtClean="0"/>
              <a:t>.”</a:t>
            </a:r>
          </a:p>
          <a:p>
            <a:r>
              <a:rPr lang="en-GB" sz="2800" b="1" dirty="0" smtClean="0"/>
              <a:t>However…</a:t>
            </a:r>
          </a:p>
          <a:p>
            <a:r>
              <a:rPr lang="en-GB" sz="2800" i="1" dirty="0" smtClean="0"/>
              <a:t>“Young </a:t>
            </a:r>
            <a:r>
              <a:rPr lang="en-GB" sz="2800" i="1" dirty="0"/>
              <a:t>people say that school is their preferred first choice for RSE, followed by their parents, but currently many parents are falling short in providing RSE at home:</a:t>
            </a:r>
          </a:p>
          <a:p>
            <a:r>
              <a:rPr lang="en-GB" sz="2800" i="1" dirty="0"/>
              <a:t>- For boys, the main source of sex education while growing up is school (39%), followed by friends (24%), with fathers accounting for 3% and mothers 4</a:t>
            </a:r>
            <a:r>
              <a:rPr lang="en-GB" sz="2800" i="1" dirty="0" smtClean="0"/>
              <a:t>%.”</a:t>
            </a:r>
            <a:endParaRPr lang="en-GB" sz="2800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883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657332" cy="1499616"/>
          </a:xfrm>
        </p:spPr>
        <p:txBody>
          <a:bodyPr/>
          <a:lstStyle/>
          <a:p>
            <a:r>
              <a:rPr lang="en-GB" dirty="0" smtClean="0"/>
              <a:t>Quick starters: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People aged 16 to 24 years were most likely to identify as LGB in 2017 (4.2</a:t>
            </a:r>
            <a:r>
              <a:rPr lang="en-GB" dirty="0" smtClean="0"/>
              <a:t>%).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According </a:t>
            </a:r>
            <a:r>
              <a:rPr lang="en-GB" dirty="0"/>
              <a:t>to the Department for Education, primary schools will be “encouraged to cover LGBT content if they consider it age-appropriate to do so, but there is no specific requirement for this.”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91318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RSE?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Relationships and Sex education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Relationships, friendships, families, growing up, compromise and problem solving, self esteem, puberty, reproduction, anatomy, sexuality, gender, consent </a:t>
            </a:r>
            <a:r>
              <a:rPr lang="en-GB" sz="3200" dirty="0" err="1" smtClean="0"/>
              <a:t>etc</a:t>
            </a:r>
            <a:endParaRPr lang="en-GB" sz="3200" dirty="0" smtClean="0"/>
          </a:p>
          <a:p>
            <a:endParaRPr lang="en-GB" sz="2800" dirty="0"/>
          </a:p>
          <a:p>
            <a:r>
              <a:rPr lang="en-GB" sz="4000" dirty="0" smtClean="0"/>
              <a:t>What can you remember from your own RSE?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4798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 law says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Statutory teaching from 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Parents have the right to request their child is excused from some of the 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Science curriculum content is statutory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Health education content is statutory – menstrual health, puberty etc. from 2020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3856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Essential to prepare children for life as a teenager and </a:t>
            </a:r>
            <a:r>
              <a:rPr lang="en-GB" sz="2800" dirty="0" smtClean="0"/>
              <a:t>beyond, living with a diverse group of people</a:t>
            </a:r>
            <a:endParaRPr lang="en-GB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Essential to prepare children for mutually fulfilling relationships based on </a:t>
            </a:r>
            <a:r>
              <a:rPr lang="en-GB" sz="2800" dirty="0" smtClean="0"/>
              <a:t>trust, respect and consent</a:t>
            </a:r>
            <a:endParaRPr lang="en-GB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Essential </a:t>
            </a:r>
            <a:r>
              <a:rPr lang="en-GB" sz="2800" dirty="0"/>
              <a:t>to prepare children for the changes that will inevitably happen to their bodies at various times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Essential understanding to protect them against potential abuse in all its </a:t>
            </a:r>
            <a:r>
              <a:rPr lang="en-GB" sz="2800" dirty="0" smtClean="0"/>
              <a:t>forms</a:t>
            </a:r>
            <a:endParaRPr lang="en-GB" sz="2800" dirty="0"/>
          </a:p>
          <a:p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623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programme of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Browse the programme of study for our schools –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4400" dirty="0" smtClean="0"/>
              <a:t>Surprises?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4400" dirty="0" smtClean="0"/>
              <a:t>Comments?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4400" dirty="0" smtClean="0"/>
              <a:t>Questions?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4581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Norfolk Educator Solutions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Images are realistic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Tasks are fun and interactive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Tasks are for both boys and girls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Tasks and images represent difficult cultures and differently-able people – especially good for children in our communities who do not experience much diversity.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Stereotypes are deliberately avoided/taught out.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618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1114</TotalTime>
  <Words>711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</vt:lpstr>
      <vt:lpstr>RSE consultation</vt:lpstr>
      <vt:lpstr>Quick starters: sexeducationforum.org.uk</vt:lpstr>
      <vt:lpstr>Quick starters: sexeducationforum.org.uk</vt:lpstr>
      <vt:lpstr>Quick starters:</vt:lpstr>
      <vt:lpstr>What is RSE?</vt:lpstr>
      <vt:lpstr>What the law says</vt:lpstr>
      <vt:lpstr>What we say</vt:lpstr>
      <vt:lpstr>Our programme of study</vt:lpstr>
      <vt:lpstr>Norfolk Educator Solutions resource</vt:lpstr>
      <vt:lpstr>PowerPoint Presentation</vt:lpstr>
      <vt:lpstr>PowerPoint Presentation</vt:lpstr>
      <vt:lpstr>Boys/girls/SEN?</vt:lpstr>
      <vt:lpstr>Keeping people safe</vt:lpstr>
      <vt:lpstr>What things are pertinent for your child?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RSE consultation</dc:title>
  <dc:creator>MrGibbons</dc:creator>
  <cp:lastModifiedBy>MrGibbons</cp:lastModifiedBy>
  <cp:revision>12</cp:revision>
  <dcterms:created xsi:type="dcterms:W3CDTF">2019-11-20T13:09:41Z</dcterms:created>
  <dcterms:modified xsi:type="dcterms:W3CDTF">2020-06-19T12:58:54Z</dcterms:modified>
</cp:coreProperties>
</file>